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  <p:sldId id="262" r:id="rId10"/>
  </p:sldIdLst>
  <p:sldSz cx="14630400" cy="8229600"/>
  <p:notesSz cx="8229600" cy="14630400"/>
  <p:embeddedFontLst>
    <p:embeddedFont>
      <p:font typeface="Merriweather" panose="00000500000000000000" pitchFamily="2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248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64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0C4A9C-2265-481D-24FD-9357A0828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172CD5-A642-5323-EA5A-F14381AD86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9C6B28-29CD-6789-ACAC-62B5FD693F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3345B-B1F0-0B64-874F-3955693203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9463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B0F0">
                <a:lumMod val="88000"/>
                <a:lumOff val="12000"/>
              </a:srgb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hyperlink" Target="mailto:ogosifrancis@gmail.com" TargetMode="External"/><Relationship Id="rId4" Type="http://schemas.openxmlformats.org/officeDocument/2006/relationships/hyperlink" Target="mailto:francisogosi@yahoo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198" y="1794868"/>
            <a:ext cx="7416403" cy="2453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BlueByte</a:t>
            </a:r>
            <a:r>
              <a:rPr lang="en-US" sz="4850" dirty="0">
                <a:solidFill>
                  <a:schemeClr val="accent1">
                    <a:lumMod val="60000"/>
                    <a:lumOff val="40000"/>
                  </a:schemeClr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Hospitality Ltd</a:t>
            </a:r>
            <a:r>
              <a:rPr lang="en-US" sz="4850" dirty="0">
                <a:solidFill>
                  <a:schemeClr val="bg1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: </a:t>
            </a:r>
            <a:r>
              <a:rPr lang="en-US" sz="2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Setting the Standard in African Hospitality Excellence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7" y="4875685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leading hospitality development and management company delivering world-class solutions across Nigeria and West Africa since 2009.</a:t>
            </a:r>
            <a:endParaRPr lang="en-US" sz="19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D9AD12-D291-447D-FD9B-95E02360F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9" y="1794867"/>
            <a:ext cx="5210902" cy="44773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21043" y="496609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About Us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524410" y="182272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96" y="1876245"/>
            <a:ext cx="370165" cy="4627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13973" y="1839396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Foundation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1313973" y="2372915"/>
            <a:ext cx="2751892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Based in Lagos, Nigeria, we've redefined hospitality benchmarks since 2009.</a:t>
            </a:r>
            <a:endParaRPr lang="en-US" sz="1900" dirty="0"/>
          </a:p>
        </p:txBody>
      </p:sp>
      <p:sp>
        <p:nvSpPr>
          <p:cNvPr id="8" name="Shape 4"/>
          <p:cNvSpPr/>
          <p:nvPr/>
        </p:nvSpPr>
        <p:spPr>
          <a:xfrm>
            <a:off x="4405253" y="180076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7824" y="1863208"/>
            <a:ext cx="370165" cy="46279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231427" y="1863208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Mission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5231427" y="2396727"/>
            <a:ext cx="2751892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 exceptional hospitality assets that deliver sustained profitability and unforgettable experiences.</a:t>
            </a:r>
            <a:endParaRPr lang="en-US" sz="1900" dirty="0"/>
          </a:p>
        </p:txBody>
      </p:sp>
      <p:sp>
        <p:nvSpPr>
          <p:cNvPr id="12" name="Shape 7"/>
          <p:cNvSpPr/>
          <p:nvPr/>
        </p:nvSpPr>
        <p:spPr>
          <a:xfrm>
            <a:off x="443389" y="456283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10" y="4655342"/>
            <a:ext cx="370165" cy="46279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59788" y="462414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Partnership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1172348" y="5118138"/>
            <a:ext cx="3085387" cy="20065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Trusted partner to investors, developers, and hotel owners across Nigeria and West Africa.</a:t>
            </a:r>
            <a:endParaRPr lang="en-US" sz="1900" dirty="0"/>
          </a:p>
        </p:txBody>
      </p:sp>
      <p:pic>
        <p:nvPicPr>
          <p:cNvPr id="17" name="Picture 16" descr="A close-up of words&#10;&#10;AI-generated content may be incorrect.">
            <a:extLst>
              <a:ext uri="{FF2B5EF4-FFF2-40B4-BE49-F238E27FC236}">
                <a16:creationId xmlns:a16="http://schemas.microsoft.com/office/drawing/2014/main" id="{DAE8244B-8268-0BC9-E638-B81EE61D65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7377" y="0"/>
            <a:ext cx="661541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611" y="271223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Core Found Pillars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1099433" y="4114799"/>
            <a:ext cx="389894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Passion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5771213" y="3988382"/>
            <a:ext cx="389894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10442993" y="3996732"/>
            <a:ext cx="389894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Promise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10442993" y="4885848"/>
            <a:ext cx="3231443" cy="2318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00"/>
              </a:lnSpc>
              <a:buSzPct val="100000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 promise quality, integrity and attention to detail, ensuring every interaction is meaningful and every guest feels truly valued.</a:t>
            </a:r>
            <a:endParaRPr lang="en-US" sz="1900" dirty="0"/>
          </a:p>
        </p:txBody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9D130E34-FC98-41EA-8D8B-AEE0F9D66DD6}"/>
              </a:ext>
            </a:extLst>
          </p:cNvPr>
          <p:cNvSpPr/>
          <p:nvPr/>
        </p:nvSpPr>
        <p:spPr>
          <a:xfrm>
            <a:off x="5846990" y="4980410"/>
            <a:ext cx="3785039" cy="2223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00"/>
              </a:lnSpc>
              <a:buSzPct val="100000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 strive for operational excellence, leveraging our expertise to optimize efficiency, maximize revenue and elevate service standards.</a:t>
            </a:r>
            <a:endParaRPr lang="en-US" sz="1900" dirty="0"/>
          </a:p>
        </p:txBody>
      </p:sp>
      <p:sp>
        <p:nvSpPr>
          <p:cNvPr id="16" name="Text 10">
            <a:extLst>
              <a:ext uri="{FF2B5EF4-FFF2-40B4-BE49-F238E27FC236}">
                <a16:creationId xmlns:a16="http://schemas.microsoft.com/office/drawing/2014/main" id="{2FD3FBA9-B9C1-42D0-848C-37891B0251D8}"/>
              </a:ext>
            </a:extLst>
          </p:cNvPr>
          <p:cNvSpPr/>
          <p:nvPr/>
        </p:nvSpPr>
        <p:spPr>
          <a:xfrm>
            <a:off x="1099433" y="4980410"/>
            <a:ext cx="3785039" cy="209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00"/>
              </a:lnSpc>
              <a:buSzPct val="100000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We’re passionate about delivering unforgettable guest experience, driven by a love for hospitality and desire to exceed expectations.</a:t>
            </a:r>
            <a:endParaRPr lang="en-US" sz="1900" dirty="0"/>
          </a:p>
        </p:txBody>
      </p:sp>
      <p:pic>
        <p:nvPicPr>
          <p:cNvPr id="8" name="Picture 7" descr="A logo with red and grey lines&#10;&#10;AI-generated content may be incorrect.">
            <a:extLst>
              <a:ext uri="{FF2B5EF4-FFF2-40B4-BE49-F238E27FC236}">
                <a16:creationId xmlns:a16="http://schemas.microsoft.com/office/drawing/2014/main" id="{FE6A139B-34FE-1674-2D3E-52134BAB9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433" y="1748968"/>
            <a:ext cx="2143124" cy="2143124"/>
          </a:xfrm>
          <a:prstGeom prst="rect">
            <a:avLst/>
          </a:prstGeom>
        </p:spPr>
      </p:pic>
      <p:pic>
        <p:nvPicPr>
          <p:cNvPr id="10" name="Picture 9" descr="A blue and white logo&#10;&#10;AI-generated content may be incorrect.">
            <a:extLst>
              <a:ext uri="{FF2B5EF4-FFF2-40B4-BE49-F238E27FC236}">
                <a16:creationId xmlns:a16="http://schemas.microsoft.com/office/drawing/2014/main" id="{E85A316C-92FD-81A3-4D42-A3EBCD094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1213" y="1748968"/>
            <a:ext cx="2152649" cy="2152649"/>
          </a:xfrm>
          <a:prstGeom prst="rect">
            <a:avLst/>
          </a:prstGeom>
        </p:spPr>
      </p:pic>
      <p:pic>
        <p:nvPicPr>
          <p:cNvPr id="18" name="Picture 17" descr="A close-up of a logo&#10;&#10;AI-generated content may be incorrect.">
            <a:extLst>
              <a:ext uri="{FF2B5EF4-FFF2-40B4-BE49-F238E27FC236}">
                <a16:creationId xmlns:a16="http://schemas.microsoft.com/office/drawing/2014/main" id="{A61FD541-3F31-D0ED-9233-032C9F9240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42993" y="1745065"/>
            <a:ext cx="2143125" cy="2133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3580" y="382060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Services</a:t>
            </a:r>
            <a:endParaRPr lang="en-US" sz="4850" dirty="0"/>
          </a:p>
        </p:txBody>
      </p:sp>
      <p:sp>
        <p:nvSpPr>
          <p:cNvPr id="4" name="Text 2"/>
          <p:cNvSpPr/>
          <p:nvPr/>
        </p:nvSpPr>
        <p:spPr>
          <a:xfrm>
            <a:off x="620910" y="2880489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Hotel Pre-Opening Management</a:t>
            </a:r>
          </a:p>
          <a:p>
            <a:pPr marL="342900" indent="-342900">
              <a:lnSpc>
                <a:spcPts val="3100"/>
              </a:lnSpc>
              <a:buSzPct val="100000"/>
              <a:buFontTx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Feasibility &amp; Market Analysis</a:t>
            </a:r>
          </a:p>
          <a:p>
            <a:pPr marL="342900" indent="-342900">
              <a:lnSpc>
                <a:spcPts val="3100"/>
              </a:lnSpc>
              <a:buSzPct val="100000"/>
              <a:buFontTx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Sales &amp; Marketing Strategy</a:t>
            </a:r>
          </a:p>
          <a:p>
            <a:pPr marL="342900" indent="-342900">
              <a:lnSpc>
                <a:spcPts val="3100"/>
              </a:lnSpc>
              <a:buSzPct val="100000"/>
              <a:buFontTx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Staff Recruitment and Training</a:t>
            </a:r>
          </a:p>
          <a:p>
            <a:pPr marL="342900" indent="-342900">
              <a:lnSpc>
                <a:spcPts val="3100"/>
              </a:lnSpc>
              <a:buSzPct val="100000"/>
              <a:buFontTx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Asset Management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346530" y="2882747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Design advisory &amp; planning</a:t>
            </a:r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Construction Coordination</a:t>
            </a:r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Brand &amp; Operator Selection</a:t>
            </a:r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Operational Systems Integration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353495" y="619817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International hospitality foundations</a:t>
            </a:r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Guest Experience Management</a:t>
            </a:r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Health &amp; Safety Compliance</a:t>
            </a:r>
            <a:endParaRPr lang="en-US" sz="1600" dirty="0"/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30919F92-A2DE-E2B7-716E-30070A6FC9DD}"/>
              </a:ext>
            </a:extLst>
          </p:cNvPr>
          <p:cNvSpPr/>
          <p:nvPr/>
        </p:nvSpPr>
        <p:spPr>
          <a:xfrm>
            <a:off x="620910" y="1087370"/>
            <a:ext cx="6953392" cy="1517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just">
              <a:lnSpc>
                <a:spcPts val="3100"/>
              </a:lnSpc>
              <a:buSzPct val="100000"/>
            </a:pPr>
            <a:endParaRPr lang="en-US" sz="1900" dirty="0"/>
          </a:p>
        </p:txBody>
      </p:sp>
      <p:sp>
        <p:nvSpPr>
          <p:cNvPr id="16" name="Text 10">
            <a:extLst>
              <a:ext uri="{FF2B5EF4-FFF2-40B4-BE49-F238E27FC236}">
                <a16:creationId xmlns:a16="http://schemas.microsoft.com/office/drawing/2014/main" id="{B6B211B4-662A-CEE7-0113-5D0FC6C48E4A}"/>
              </a:ext>
            </a:extLst>
          </p:cNvPr>
          <p:cNvSpPr/>
          <p:nvPr/>
        </p:nvSpPr>
        <p:spPr>
          <a:xfrm>
            <a:off x="620910" y="1087370"/>
            <a:ext cx="13159384" cy="12618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buSzPct val="100000"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</a:rPr>
              <a:t>Our services range from consultancy through construction, pre-opening and  management development leading to complete turnarounds. We have extensive knowledge and expertise in the hospitality industry, which leads to a diverse set of competences we can offer. With these competencies we can provide you with several deliverables and disciplines with the hospitality industry while creating unique business ideas.</a:t>
            </a:r>
            <a:endParaRPr lang="en-US" sz="11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0B16630-DED2-5374-BD0D-7F3F97B99843}"/>
              </a:ext>
            </a:extLst>
          </p:cNvPr>
          <p:cNvSpPr/>
          <p:nvPr/>
        </p:nvSpPr>
        <p:spPr>
          <a:xfrm>
            <a:off x="620910" y="1889831"/>
            <a:ext cx="3898940" cy="77128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320D08-4B54-05D2-8DE8-5B520E531F72}"/>
              </a:ext>
            </a:extLst>
          </p:cNvPr>
          <p:cNvSpPr/>
          <p:nvPr/>
        </p:nvSpPr>
        <p:spPr>
          <a:xfrm>
            <a:off x="8346530" y="1872431"/>
            <a:ext cx="3898940" cy="77128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628498-422B-2B72-10E1-A96A890ECD52}"/>
              </a:ext>
            </a:extLst>
          </p:cNvPr>
          <p:cNvSpPr/>
          <p:nvPr/>
        </p:nvSpPr>
        <p:spPr>
          <a:xfrm>
            <a:off x="8353495" y="5162668"/>
            <a:ext cx="3898940" cy="77128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1"/>
          <p:cNvSpPr/>
          <p:nvPr/>
        </p:nvSpPr>
        <p:spPr>
          <a:xfrm>
            <a:off x="661039" y="1905242"/>
            <a:ext cx="389894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Pre-Opening &amp; Business Development</a:t>
            </a:r>
            <a:endParaRPr lang="en-US" sz="2300" dirty="0"/>
          </a:p>
        </p:txBody>
      </p:sp>
      <p:sp>
        <p:nvSpPr>
          <p:cNvPr id="21" name="Text 5"/>
          <p:cNvSpPr/>
          <p:nvPr/>
        </p:nvSpPr>
        <p:spPr>
          <a:xfrm>
            <a:off x="8499049" y="1909123"/>
            <a:ext cx="389894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Technical &amp; Architectural Consultation</a:t>
            </a:r>
            <a:endParaRPr lang="en-US" sz="2300" dirty="0"/>
          </a:p>
        </p:txBody>
      </p:sp>
      <p:sp>
        <p:nvSpPr>
          <p:cNvPr id="22" name="Text 9"/>
          <p:cNvSpPr/>
          <p:nvPr/>
        </p:nvSpPr>
        <p:spPr>
          <a:xfrm>
            <a:off x="8499049" y="5176409"/>
            <a:ext cx="389894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Training &amp; Talent Development</a:t>
            </a:r>
            <a:endParaRPr lang="en-US" sz="2300" dirty="0"/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62ADA994-6859-E73B-C603-441FA0682F46}"/>
              </a:ext>
            </a:extLst>
          </p:cNvPr>
          <p:cNvSpPr/>
          <p:nvPr/>
        </p:nvSpPr>
        <p:spPr>
          <a:xfrm>
            <a:off x="661039" y="619817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Signature F &amp; B Concepts</a:t>
            </a:r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Cost Control &amp; Menu Engineering</a:t>
            </a:r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Events &amp; Conferencing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AF9920C-26A4-B723-142C-51072A794873}"/>
              </a:ext>
            </a:extLst>
          </p:cNvPr>
          <p:cNvSpPr/>
          <p:nvPr/>
        </p:nvSpPr>
        <p:spPr>
          <a:xfrm>
            <a:off x="661039" y="5167666"/>
            <a:ext cx="3898940" cy="77128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5">
            <a:extLst>
              <a:ext uri="{FF2B5EF4-FFF2-40B4-BE49-F238E27FC236}">
                <a16:creationId xmlns:a16="http://schemas.microsoft.com/office/drawing/2014/main" id="{082A9EEB-7357-679A-B82B-F2887FEC3571}"/>
              </a:ext>
            </a:extLst>
          </p:cNvPr>
          <p:cNvSpPr/>
          <p:nvPr/>
        </p:nvSpPr>
        <p:spPr>
          <a:xfrm>
            <a:off x="813558" y="5204358"/>
            <a:ext cx="389894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Food &amp; Beverage Development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066709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34601" y="668060"/>
            <a:ext cx="6859786" cy="757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950"/>
              </a:lnSpc>
              <a:buNone/>
            </a:pPr>
            <a:r>
              <a:rPr lang="en-US" sz="4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Projects &amp; Clientele</a:t>
            </a:r>
            <a:endParaRPr lang="en-US" sz="4750" dirty="0"/>
          </a:p>
        </p:txBody>
      </p:sp>
      <p:sp>
        <p:nvSpPr>
          <p:cNvPr id="4" name="Text 1"/>
          <p:cNvSpPr/>
          <p:nvPr/>
        </p:nvSpPr>
        <p:spPr>
          <a:xfrm>
            <a:off x="6334601" y="1910001"/>
            <a:ext cx="3541990" cy="799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50"/>
              </a:lnSpc>
              <a:buNone/>
            </a:pPr>
            <a:r>
              <a:rPr lang="en-US" sz="6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1,500+</a:t>
            </a:r>
            <a:endParaRPr lang="en-US" sz="6250" dirty="0"/>
          </a:p>
        </p:txBody>
      </p:sp>
      <p:sp>
        <p:nvSpPr>
          <p:cNvPr id="5" name="Text 2"/>
          <p:cNvSpPr/>
          <p:nvPr/>
        </p:nvSpPr>
        <p:spPr>
          <a:xfrm>
            <a:off x="6590943" y="3012400"/>
            <a:ext cx="3029188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Rooms Delivered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6334601" y="3536394"/>
            <a:ext cx="3541990" cy="775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Across Nigeria and West Africa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0240089" y="1910001"/>
            <a:ext cx="3542109" cy="799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50"/>
              </a:lnSpc>
              <a:buNone/>
            </a:pPr>
            <a:r>
              <a:rPr lang="en-US" sz="6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18+</a:t>
            </a:r>
            <a:endParaRPr lang="en-US" sz="6250" dirty="0"/>
          </a:p>
        </p:txBody>
      </p:sp>
      <p:sp>
        <p:nvSpPr>
          <p:cNvPr id="8" name="Text 5"/>
          <p:cNvSpPr/>
          <p:nvPr/>
        </p:nvSpPr>
        <p:spPr>
          <a:xfrm>
            <a:off x="10496550" y="3012400"/>
            <a:ext cx="3029188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Hospitality Properties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10240089" y="3536394"/>
            <a:ext cx="3542109" cy="775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Completed. Successfully developed and managed.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348651" y="5070870"/>
            <a:ext cx="3541990" cy="799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50"/>
              </a:lnSpc>
              <a:buNone/>
            </a:pPr>
            <a:r>
              <a:rPr lang="en-US" sz="6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8+</a:t>
            </a:r>
            <a:endParaRPr lang="en-US" sz="6250" dirty="0"/>
          </a:p>
        </p:txBody>
      </p:sp>
      <p:sp>
        <p:nvSpPr>
          <p:cNvPr id="11" name="Text 8"/>
          <p:cNvSpPr/>
          <p:nvPr/>
        </p:nvSpPr>
        <p:spPr>
          <a:xfrm>
            <a:off x="6604993" y="6173269"/>
            <a:ext cx="3029188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Major Brands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6348651" y="6697263"/>
            <a:ext cx="3541990" cy="775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Including international and local partnerships</a:t>
            </a:r>
            <a:endParaRPr lang="en-US" sz="190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22506C18-B5D1-A61F-2D30-E64787C2FAF2}"/>
              </a:ext>
            </a:extLst>
          </p:cNvPr>
          <p:cNvSpPr/>
          <p:nvPr/>
        </p:nvSpPr>
        <p:spPr>
          <a:xfrm>
            <a:off x="10496550" y="5097660"/>
            <a:ext cx="3541990" cy="799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50"/>
              </a:lnSpc>
              <a:buNone/>
            </a:pPr>
            <a:r>
              <a:rPr lang="en-US" sz="6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100%</a:t>
            </a:r>
            <a:endParaRPr lang="en-US" sz="6250" dirty="0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6BB4CD8D-64F2-7871-4C53-185DD2276138}"/>
              </a:ext>
            </a:extLst>
          </p:cNvPr>
          <p:cNvSpPr/>
          <p:nvPr/>
        </p:nvSpPr>
        <p:spPr>
          <a:xfrm>
            <a:off x="10752892" y="6200059"/>
            <a:ext cx="3029188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Client Satisfaction</a:t>
            </a:r>
            <a:endParaRPr lang="en-US" sz="2350" dirty="0"/>
          </a:p>
        </p:txBody>
      </p:sp>
      <p:sp>
        <p:nvSpPr>
          <p:cNvPr id="16" name="Text 9">
            <a:extLst>
              <a:ext uri="{FF2B5EF4-FFF2-40B4-BE49-F238E27FC236}">
                <a16:creationId xmlns:a16="http://schemas.microsoft.com/office/drawing/2014/main" id="{0A14EB90-720C-910F-7B5C-FAC18A5F673B}"/>
              </a:ext>
            </a:extLst>
          </p:cNvPr>
          <p:cNvSpPr/>
          <p:nvPr/>
        </p:nvSpPr>
        <p:spPr>
          <a:xfrm>
            <a:off x="10600491" y="6697263"/>
            <a:ext cx="3541990" cy="775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Including feedback for improvement</a:t>
            </a:r>
            <a:endParaRPr lang="en-US" sz="19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EF41101-0129-DF8F-069A-B98DFE6C1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98" y="1605586"/>
            <a:ext cx="5534297" cy="55342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54023"/>
            <a:ext cx="781788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Why BlueByte Hospitality?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902" y="2018943"/>
            <a:ext cx="2128957" cy="142196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8151" y="2689145"/>
            <a:ext cx="522457" cy="65311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400675" y="226575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Excellence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5400675" y="2799278"/>
            <a:ext cx="349257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Setting industry benchmarks</a:t>
            </a:r>
            <a:endParaRPr lang="en-US" sz="1900" dirty="0"/>
          </a:p>
        </p:txBody>
      </p:sp>
      <p:sp>
        <p:nvSpPr>
          <p:cNvPr id="7" name="Shape 3"/>
          <p:cNvSpPr/>
          <p:nvPr/>
        </p:nvSpPr>
        <p:spPr>
          <a:xfrm>
            <a:off x="5215533" y="3456503"/>
            <a:ext cx="8489394" cy="15240"/>
          </a:xfrm>
          <a:prstGeom prst="roundRect">
            <a:avLst>
              <a:gd name="adj" fmla="val 680244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0483" y="3502581"/>
            <a:ext cx="4257913" cy="1421963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5721" y="3866733"/>
            <a:ext cx="544887" cy="68115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65213" y="374939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Partnership</a:t>
            </a:r>
            <a:endParaRPr lang="en-US" sz="2400" dirty="0"/>
          </a:p>
        </p:txBody>
      </p:sp>
      <p:sp>
        <p:nvSpPr>
          <p:cNvPr id="11" name="Text 5"/>
          <p:cNvSpPr/>
          <p:nvPr/>
        </p:nvSpPr>
        <p:spPr>
          <a:xfrm>
            <a:off x="6465213" y="4282916"/>
            <a:ext cx="3501747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Building lasting relationships</a:t>
            </a:r>
            <a:endParaRPr lang="en-US" sz="1900" dirty="0"/>
          </a:p>
        </p:txBody>
      </p:sp>
      <p:sp>
        <p:nvSpPr>
          <p:cNvPr id="12" name="Shape 6"/>
          <p:cNvSpPr/>
          <p:nvPr/>
        </p:nvSpPr>
        <p:spPr>
          <a:xfrm>
            <a:off x="6280071" y="4940141"/>
            <a:ext cx="7424857" cy="15240"/>
          </a:xfrm>
          <a:prstGeom prst="roundRect">
            <a:avLst>
              <a:gd name="adj" fmla="val 680244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5945" y="4986218"/>
            <a:ext cx="6386870" cy="1421963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62307" y="5188341"/>
            <a:ext cx="688301" cy="86043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529632" y="523303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</a:t>
            </a:r>
            <a:endParaRPr lang="en-US" sz="2400" dirty="0"/>
          </a:p>
        </p:txBody>
      </p:sp>
      <p:sp>
        <p:nvSpPr>
          <p:cNvPr id="16" name="Text 8"/>
          <p:cNvSpPr/>
          <p:nvPr/>
        </p:nvSpPr>
        <p:spPr>
          <a:xfrm>
            <a:off x="7529632" y="5766554"/>
            <a:ext cx="352615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Delivering measurable results</a:t>
            </a:r>
            <a:endParaRPr lang="en-US" sz="1900" dirty="0"/>
          </a:p>
        </p:txBody>
      </p:sp>
      <p:sp>
        <p:nvSpPr>
          <p:cNvPr id="17" name="Text 9"/>
          <p:cNvSpPr/>
          <p:nvPr/>
        </p:nvSpPr>
        <p:spPr>
          <a:xfrm>
            <a:off x="863798" y="6685836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With BlueByte Hospitality, you don't just open Hospitality projects —you establish a legacy through our authentic hospitality ethos centered on passion and precision.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98394" y="719971"/>
            <a:ext cx="7720013" cy="1271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C.E.O’s Profile: Francis Chukwuka Ogosi FIH FTHC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27232" y="2296597"/>
            <a:ext cx="22860" cy="5212913"/>
          </a:xfrm>
          <a:prstGeom prst="roundRect">
            <a:avLst>
              <a:gd name="adj" fmla="val 373766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633210" y="2514005"/>
            <a:ext cx="610195" cy="22860"/>
          </a:xfrm>
          <a:prstGeom prst="roundRect">
            <a:avLst>
              <a:gd name="adj" fmla="val 373766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198394" y="2296597"/>
            <a:ext cx="457676" cy="457676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713" y="2334756"/>
            <a:ext cx="305038" cy="38135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44383" y="2366486"/>
            <a:ext cx="2613898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Distinguished Leader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7444383" y="2806422"/>
            <a:ext cx="6474023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Over two decades of visionary expertise in Africa’s hospitality.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6633210" y="3756184"/>
            <a:ext cx="610195" cy="22860"/>
          </a:xfrm>
          <a:prstGeom prst="roundRect">
            <a:avLst>
              <a:gd name="adj" fmla="val 373766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7"/>
          <p:cNvSpPr/>
          <p:nvPr/>
        </p:nvSpPr>
        <p:spPr>
          <a:xfrm>
            <a:off x="6198394" y="3538776"/>
            <a:ext cx="457676" cy="457676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713" y="3576935"/>
            <a:ext cx="305038" cy="38135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444383" y="3608665"/>
            <a:ext cx="3058716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Professional Recognition</a:t>
            </a:r>
            <a:endParaRPr lang="en-US" sz="2000" dirty="0"/>
          </a:p>
        </p:txBody>
      </p:sp>
      <p:sp>
        <p:nvSpPr>
          <p:cNvPr id="14" name="Text 9"/>
          <p:cNvSpPr/>
          <p:nvPr/>
        </p:nvSpPr>
        <p:spPr>
          <a:xfrm>
            <a:off x="7444383" y="4048601"/>
            <a:ext cx="6474023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Fellow of the Institute of Hospitality (UK) and  the Tourism and Hospitality Consultants (FTHC)</a:t>
            </a: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6633210" y="5323880"/>
            <a:ext cx="610195" cy="22860"/>
          </a:xfrm>
          <a:prstGeom prst="roundRect">
            <a:avLst>
              <a:gd name="adj" fmla="val 373766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1"/>
          <p:cNvSpPr/>
          <p:nvPr/>
        </p:nvSpPr>
        <p:spPr>
          <a:xfrm>
            <a:off x="6198394" y="5106472"/>
            <a:ext cx="457676" cy="457676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713" y="5144631"/>
            <a:ext cx="305038" cy="381357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444383" y="5176361"/>
            <a:ext cx="2542937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</a:rPr>
              <a:t>Achievements</a:t>
            </a:r>
            <a:endParaRPr lang="en-US" sz="2000" dirty="0"/>
          </a:p>
        </p:txBody>
      </p:sp>
      <p:sp>
        <p:nvSpPr>
          <p:cNvPr id="19" name="Text 13"/>
          <p:cNvSpPr/>
          <p:nvPr/>
        </p:nvSpPr>
        <p:spPr>
          <a:xfrm>
            <a:off x="7444383" y="5616297"/>
            <a:ext cx="6474023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Rehabilitated 1,500+ hotel rooms, shaped 18+ hospitality brands etc.</a:t>
            </a:r>
            <a:endParaRPr lang="en-US" sz="1600" dirty="0"/>
          </a:p>
        </p:txBody>
      </p:sp>
      <p:sp>
        <p:nvSpPr>
          <p:cNvPr id="20" name="Shape 14"/>
          <p:cNvSpPr/>
          <p:nvPr/>
        </p:nvSpPr>
        <p:spPr>
          <a:xfrm>
            <a:off x="6633210" y="6566059"/>
            <a:ext cx="610195" cy="22860"/>
          </a:xfrm>
          <a:prstGeom prst="roundRect">
            <a:avLst>
              <a:gd name="adj" fmla="val 373766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5"/>
          <p:cNvSpPr/>
          <p:nvPr/>
        </p:nvSpPr>
        <p:spPr>
          <a:xfrm>
            <a:off x="6198394" y="6348651"/>
            <a:ext cx="457676" cy="457676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4713" y="6386810"/>
            <a:ext cx="305038" cy="381357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444383" y="6418540"/>
            <a:ext cx="2542937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Current Role</a:t>
            </a:r>
            <a:endParaRPr lang="en-US" sz="2000" dirty="0"/>
          </a:p>
        </p:txBody>
      </p:sp>
      <p:sp>
        <p:nvSpPr>
          <p:cNvPr id="24" name="Text 17"/>
          <p:cNvSpPr/>
          <p:nvPr/>
        </p:nvSpPr>
        <p:spPr>
          <a:xfrm>
            <a:off x="7444383" y="6858476"/>
            <a:ext cx="6474023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Area Director, West Africa for Swiss International Hotels &amp; Resorts and Hospitality Manager for Glocient Hospitality (Cavista Holdings)</a:t>
            </a:r>
            <a:endParaRPr lang="en-US" sz="1600" dirty="0"/>
          </a:p>
        </p:txBody>
      </p:sp>
      <p:pic>
        <p:nvPicPr>
          <p:cNvPr id="2" name="Picture 1" descr="A person wearing a hat and sunglasses&#10;&#10;AI-generated content may be incorrect.">
            <a:extLst>
              <a:ext uri="{FF2B5EF4-FFF2-40B4-BE49-F238E27FC236}">
                <a16:creationId xmlns:a16="http://schemas.microsoft.com/office/drawing/2014/main" id="{3662DA18-3B63-1270-CCCF-6B584E661B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133" y="1981586"/>
            <a:ext cx="4909314" cy="478658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D8C78-C27D-18CA-7B78-4B862B987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C1650391-622A-647E-49E4-23D528D16B98}"/>
              </a:ext>
            </a:extLst>
          </p:cNvPr>
          <p:cNvSpPr/>
          <p:nvPr/>
        </p:nvSpPr>
        <p:spPr>
          <a:xfrm>
            <a:off x="6198394" y="719971"/>
            <a:ext cx="7720013" cy="1271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C.E.O’s Profile: Francis Chukwuka Ogosi FIH FTHC</a:t>
            </a:r>
            <a:endParaRPr lang="en-US" sz="400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1111E6A1-5FF5-62B0-0FEA-7D7DAF60090A}"/>
              </a:ext>
            </a:extLst>
          </p:cNvPr>
          <p:cNvSpPr/>
          <p:nvPr/>
        </p:nvSpPr>
        <p:spPr>
          <a:xfrm>
            <a:off x="6427232" y="2296597"/>
            <a:ext cx="22860" cy="5212913"/>
          </a:xfrm>
          <a:prstGeom prst="roundRect">
            <a:avLst>
              <a:gd name="adj" fmla="val 373766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5377A67C-E512-C85C-3824-67175F15A3EB}"/>
              </a:ext>
            </a:extLst>
          </p:cNvPr>
          <p:cNvSpPr/>
          <p:nvPr/>
        </p:nvSpPr>
        <p:spPr>
          <a:xfrm>
            <a:off x="6633210" y="2514005"/>
            <a:ext cx="610195" cy="22860"/>
          </a:xfrm>
          <a:prstGeom prst="roundRect">
            <a:avLst>
              <a:gd name="adj" fmla="val 373766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EAEA04C4-7B99-ED7C-EB42-BA8ADA1C67A0}"/>
              </a:ext>
            </a:extLst>
          </p:cNvPr>
          <p:cNvSpPr/>
          <p:nvPr/>
        </p:nvSpPr>
        <p:spPr>
          <a:xfrm>
            <a:off x="6122076" y="2150227"/>
            <a:ext cx="610195" cy="565351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8786C4ED-0054-B59C-2D97-4C6476A15AD9}"/>
              </a:ext>
            </a:extLst>
          </p:cNvPr>
          <p:cNvSpPr/>
          <p:nvPr/>
        </p:nvSpPr>
        <p:spPr>
          <a:xfrm>
            <a:off x="7444383" y="2366486"/>
            <a:ext cx="2613898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</a:rPr>
              <a:t>Core Strengths</a:t>
            </a:r>
            <a:endParaRPr lang="en-US" sz="2000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8E064E9C-2B6C-1E04-1765-DEE2AF92EA0F}"/>
              </a:ext>
            </a:extLst>
          </p:cNvPr>
          <p:cNvSpPr/>
          <p:nvPr/>
        </p:nvSpPr>
        <p:spPr>
          <a:xfrm>
            <a:off x="7444383" y="2806422"/>
            <a:ext cx="6474023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Strategic thinking &amp; Planning.</a:t>
            </a:r>
          </a:p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Operational expertise &amp; management</a:t>
            </a:r>
          </a:p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Revenue growth and business development</a:t>
            </a:r>
          </a:p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Hospitality project development and management</a:t>
            </a:r>
          </a:p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Team leadership and development</a:t>
            </a:r>
            <a:endParaRPr lang="en-US" sz="1600" dirty="0"/>
          </a:p>
        </p:txBody>
      </p:sp>
      <p:sp>
        <p:nvSpPr>
          <p:cNvPr id="15" name="Shape 10">
            <a:extLst>
              <a:ext uri="{FF2B5EF4-FFF2-40B4-BE49-F238E27FC236}">
                <a16:creationId xmlns:a16="http://schemas.microsoft.com/office/drawing/2014/main" id="{A29F4FF8-AF36-4394-78F3-0D7EBAE4475B}"/>
              </a:ext>
            </a:extLst>
          </p:cNvPr>
          <p:cNvSpPr/>
          <p:nvPr/>
        </p:nvSpPr>
        <p:spPr>
          <a:xfrm>
            <a:off x="6633210" y="5323880"/>
            <a:ext cx="610195" cy="22860"/>
          </a:xfrm>
          <a:prstGeom prst="roundRect">
            <a:avLst>
              <a:gd name="adj" fmla="val 373766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1">
            <a:extLst>
              <a:ext uri="{FF2B5EF4-FFF2-40B4-BE49-F238E27FC236}">
                <a16:creationId xmlns:a16="http://schemas.microsoft.com/office/drawing/2014/main" id="{6DBC5C86-35FA-8A88-0656-BE1DADFC5CAE}"/>
              </a:ext>
            </a:extLst>
          </p:cNvPr>
          <p:cNvSpPr/>
          <p:nvPr/>
        </p:nvSpPr>
        <p:spPr>
          <a:xfrm>
            <a:off x="6198394" y="5106471"/>
            <a:ext cx="555874" cy="565351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2">
            <a:extLst>
              <a:ext uri="{FF2B5EF4-FFF2-40B4-BE49-F238E27FC236}">
                <a16:creationId xmlns:a16="http://schemas.microsoft.com/office/drawing/2014/main" id="{EE577215-4BDD-4CB5-B7F4-EEDB7F4C925E}"/>
              </a:ext>
            </a:extLst>
          </p:cNvPr>
          <p:cNvSpPr/>
          <p:nvPr/>
        </p:nvSpPr>
        <p:spPr>
          <a:xfrm>
            <a:off x="7444383" y="5176361"/>
            <a:ext cx="2542937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Area of Specialization</a:t>
            </a:r>
            <a:endParaRPr lang="en-US" sz="2000" dirty="0"/>
          </a:p>
        </p:txBody>
      </p:sp>
      <p:sp>
        <p:nvSpPr>
          <p:cNvPr id="19" name="Text 13">
            <a:extLst>
              <a:ext uri="{FF2B5EF4-FFF2-40B4-BE49-F238E27FC236}">
                <a16:creationId xmlns:a16="http://schemas.microsoft.com/office/drawing/2014/main" id="{98A55848-413C-6181-EE05-45BF6E050792}"/>
              </a:ext>
            </a:extLst>
          </p:cNvPr>
          <p:cNvSpPr/>
          <p:nvPr/>
        </p:nvSpPr>
        <p:spPr>
          <a:xfrm>
            <a:off x="7444383" y="5616297"/>
            <a:ext cx="6474024" cy="1737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Hospitality project &amp; greenfield development</a:t>
            </a:r>
          </a:p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Hospitality market &amp; financial feasibility studies</a:t>
            </a:r>
          </a:p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Hospitality architectural services &amp; design review</a:t>
            </a:r>
          </a:p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Technical design services &amp; concept development</a:t>
            </a:r>
          </a:p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Hospitality operator selector</a:t>
            </a:r>
          </a:p>
          <a:p>
            <a:pPr marL="285750" indent="-28575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Pre-opening, planning, complete installation &amp; training</a:t>
            </a:r>
            <a:endParaRPr lang="en-US" sz="1600" dirty="0"/>
          </a:p>
        </p:txBody>
      </p:sp>
      <p:sp>
        <p:nvSpPr>
          <p:cNvPr id="2" name="Google Shape;9212;p73">
            <a:extLst>
              <a:ext uri="{FF2B5EF4-FFF2-40B4-BE49-F238E27FC236}">
                <a16:creationId xmlns:a16="http://schemas.microsoft.com/office/drawing/2014/main" id="{CE9061CA-AC1B-4F03-25CD-65FC4FAF6EE6}"/>
              </a:ext>
            </a:extLst>
          </p:cNvPr>
          <p:cNvSpPr/>
          <p:nvPr/>
        </p:nvSpPr>
        <p:spPr>
          <a:xfrm>
            <a:off x="6209824" y="2208967"/>
            <a:ext cx="457676" cy="426048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Segoe"/>
              <a:ea typeface="+mn-ea"/>
              <a:cs typeface="Arial"/>
            </a:endParaRPr>
          </a:p>
        </p:txBody>
      </p:sp>
      <p:sp>
        <p:nvSpPr>
          <p:cNvPr id="27" name="Google Shape;9269;p73">
            <a:extLst>
              <a:ext uri="{FF2B5EF4-FFF2-40B4-BE49-F238E27FC236}">
                <a16:creationId xmlns:a16="http://schemas.microsoft.com/office/drawing/2014/main" id="{CD13BBB1-450D-880D-E606-7DE6D8F44167}"/>
              </a:ext>
            </a:extLst>
          </p:cNvPr>
          <p:cNvSpPr/>
          <p:nvPr/>
        </p:nvSpPr>
        <p:spPr>
          <a:xfrm>
            <a:off x="6248474" y="5138283"/>
            <a:ext cx="404189" cy="533539"/>
          </a:xfrm>
          <a:custGeom>
            <a:avLst/>
            <a:gdLst/>
            <a:ahLst/>
            <a:cxnLst/>
            <a:rect l="l" t="t" r="r" b="b"/>
            <a:pathLst>
              <a:path w="12319" h="11824" extrusionOk="0">
                <a:moveTo>
                  <a:pt x="7712" y="682"/>
                </a:moveTo>
                <a:cubicBezTo>
                  <a:pt x="8607" y="682"/>
                  <a:pt x="9499" y="1029"/>
                  <a:pt x="10177" y="1690"/>
                </a:cubicBezTo>
                <a:cubicBezTo>
                  <a:pt x="11468" y="2982"/>
                  <a:pt x="11531" y="5187"/>
                  <a:pt x="10177" y="6573"/>
                </a:cubicBezTo>
                <a:cubicBezTo>
                  <a:pt x="9500" y="7266"/>
                  <a:pt x="8627" y="7590"/>
                  <a:pt x="7754" y="7590"/>
                </a:cubicBezTo>
                <a:cubicBezTo>
                  <a:pt x="6839" y="7590"/>
                  <a:pt x="5923" y="7234"/>
                  <a:pt x="5230" y="6573"/>
                </a:cubicBezTo>
                <a:cubicBezTo>
                  <a:pt x="3939" y="5282"/>
                  <a:pt x="3876" y="3045"/>
                  <a:pt x="5325" y="1659"/>
                </a:cubicBezTo>
                <a:cubicBezTo>
                  <a:pt x="6001" y="997"/>
                  <a:pt x="6858" y="682"/>
                  <a:pt x="7712" y="682"/>
                </a:cubicBezTo>
                <a:close/>
                <a:moveTo>
                  <a:pt x="4128" y="6258"/>
                </a:moveTo>
                <a:cubicBezTo>
                  <a:pt x="4285" y="6573"/>
                  <a:pt x="4537" y="6857"/>
                  <a:pt x="4758" y="7078"/>
                </a:cubicBezTo>
                <a:cubicBezTo>
                  <a:pt x="5010" y="7330"/>
                  <a:pt x="5293" y="7550"/>
                  <a:pt x="5577" y="7708"/>
                </a:cubicBezTo>
                <a:lnTo>
                  <a:pt x="5136" y="8180"/>
                </a:lnTo>
                <a:cubicBezTo>
                  <a:pt x="5073" y="8243"/>
                  <a:pt x="4978" y="8275"/>
                  <a:pt x="4888" y="8275"/>
                </a:cubicBezTo>
                <a:cubicBezTo>
                  <a:pt x="4797" y="8275"/>
                  <a:pt x="4710" y="8243"/>
                  <a:pt x="4663" y="8180"/>
                </a:cubicBezTo>
                <a:lnTo>
                  <a:pt x="3655" y="7204"/>
                </a:lnTo>
                <a:cubicBezTo>
                  <a:pt x="3498" y="7078"/>
                  <a:pt x="3498" y="6857"/>
                  <a:pt x="3655" y="6731"/>
                </a:cubicBezTo>
                <a:lnTo>
                  <a:pt x="4128" y="6258"/>
                </a:lnTo>
                <a:close/>
                <a:moveTo>
                  <a:pt x="3403" y="7960"/>
                </a:moveTo>
                <a:lnTo>
                  <a:pt x="3876" y="8432"/>
                </a:lnTo>
                <a:lnTo>
                  <a:pt x="3309" y="8968"/>
                </a:lnTo>
                <a:lnTo>
                  <a:pt x="2836" y="8495"/>
                </a:lnTo>
                <a:lnTo>
                  <a:pt x="3403" y="7960"/>
                </a:lnTo>
                <a:close/>
                <a:moveTo>
                  <a:pt x="2363" y="8968"/>
                </a:moveTo>
                <a:lnTo>
                  <a:pt x="2836" y="9440"/>
                </a:lnTo>
                <a:lnTo>
                  <a:pt x="1292" y="10984"/>
                </a:lnTo>
                <a:cubicBezTo>
                  <a:pt x="1245" y="11047"/>
                  <a:pt x="1158" y="11079"/>
                  <a:pt x="1068" y="11079"/>
                </a:cubicBezTo>
                <a:cubicBezTo>
                  <a:pt x="977" y="11079"/>
                  <a:pt x="883" y="11047"/>
                  <a:pt x="820" y="10984"/>
                </a:cubicBezTo>
                <a:cubicBezTo>
                  <a:pt x="725" y="10858"/>
                  <a:pt x="725" y="10669"/>
                  <a:pt x="820" y="10512"/>
                </a:cubicBezTo>
                <a:lnTo>
                  <a:pt x="2363" y="8968"/>
                </a:lnTo>
                <a:close/>
                <a:moveTo>
                  <a:pt x="7731" y="1"/>
                </a:moveTo>
                <a:cubicBezTo>
                  <a:pt x="6669" y="1"/>
                  <a:pt x="5604" y="403"/>
                  <a:pt x="4789" y="1218"/>
                </a:cubicBezTo>
                <a:cubicBezTo>
                  <a:pt x="3592" y="2446"/>
                  <a:pt x="3309" y="4179"/>
                  <a:pt x="3844" y="5628"/>
                </a:cubicBezTo>
                <a:lnTo>
                  <a:pt x="3182" y="6290"/>
                </a:lnTo>
                <a:cubicBezTo>
                  <a:pt x="2867" y="6605"/>
                  <a:pt x="2804" y="7078"/>
                  <a:pt x="2993" y="7487"/>
                </a:cubicBezTo>
                <a:lnTo>
                  <a:pt x="410" y="10071"/>
                </a:lnTo>
                <a:cubicBezTo>
                  <a:pt x="0" y="10480"/>
                  <a:pt x="0" y="11142"/>
                  <a:pt x="410" y="11520"/>
                </a:cubicBezTo>
                <a:cubicBezTo>
                  <a:pt x="580" y="11721"/>
                  <a:pt x="826" y="11823"/>
                  <a:pt x="1081" y="11823"/>
                </a:cubicBezTo>
                <a:cubicBezTo>
                  <a:pt x="1345" y="11823"/>
                  <a:pt x="1619" y="11713"/>
                  <a:pt x="1828" y="11488"/>
                </a:cubicBezTo>
                <a:lnTo>
                  <a:pt x="4411" y="8905"/>
                </a:lnTo>
                <a:cubicBezTo>
                  <a:pt x="4565" y="8976"/>
                  <a:pt x="4727" y="9011"/>
                  <a:pt x="4887" y="9011"/>
                </a:cubicBezTo>
                <a:cubicBezTo>
                  <a:pt x="5153" y="9011"/>
                  <a:pt x="5411" y="8913"/>
                  <a:pt x="5608" y="8716"/>
                </a:cubicBezTo>
                <a:lnTo>
                  <a:pt x="6270" y="8023"/>
                </a:lnTo>
                <a:cubicBezTo>
                  <a:pt x="6736" y="8205"/>
                  <a:pt x="7231" y="8296"/>
                  <a:pt x="7729" y="8296"/>
                </a:cubicBezTo>
                <a:cubicBezTo>
                  <a:pt x="8781" y="8296"/>
                  <a:pt x="9847" y="7890"/>
                  <a:pt x="10681" y="7078"/>
                </a:cubicBezTo>
                <a:cubicBezTo>
                  <a:pt x="12319" y="5439"/>
                  <a:pt x="12287" y="2793"/>
                  <a:pt x="10681" y="1218"/>
                </a:cubicBezTo>
                <a:cubicBezTo>
                  <a:pt x="9873" y="410"/>
                  <a:pt x="8804" y="1"/>
                  <a:pt x="77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Segoe"/>
              <a:ea typeface="+mn-ea"/>
              <a:cs typeface="Arial"/>
            </a:endParaRPr>
          </a:p>
        </p:txBody>
      </p:sp>
      <p:sp>
        <p:nvSpPr>
          <p:cNvPr id="29" name="Google Shape;9268;p73">
            <a:extLst>
              <a:ext uri="{FF2B5EF4-FFF2-40B4-BE49-F238E27FC236}">
                <a16:creationId xmlns:a16="http://schemas.microsoft.com/office/drawing/2014/main" id="{7E11786B-08CA-2CA6-5A5A-14248DB1350F}"/>
              </a:ext>
            </a:extLst>
          </p:cNvPr>
          <p:cNvSpPr/>
          <p:nvPr/>
        </p:nvSpPr>
        <p:spPr>
          <a:xfrm>
            <a:off x="6420457" y="5170207"/>
            <a:ext cx="187713" cy="218939"/>
          </a:xfrm>
          <a:custGeom>
            <a:avLst/>
            <a:gdLst/>
            <a:ahLst/>
            <a:cxnLst/>
            <a:rect l="l" t="t" r="r" b="b"/>
            <a:pathLst>
              <a:path w="4160" h="4852" extrusionOk="0">
                <a:moveTo>
                  <a:pt x="2080" y="662"/>
                </a:moveTo>
                <a:cubicBezTo>
                  <a:pt x="2490" y="662"/>
                  <a:pt x="2805" y="977"/>
                  <a:pt x="2805" y="1386"/>
                </a:cubicBezTo>
                <a:cubicBezTo>
                  <a:pt x="2805" y="1764"/>
                  <a:pt x="2490" y="2079"/>
                  <a:pt x="2080" y="2079"/>
                </a:cubicBezTo>
                <a:cubicBezTo>
                  <a:pt x="1702" y="2079"/>
                  <a:pt x="1387" y="1764"/>
                  <a:pt x="1387" y="1386"/>
                </a:cubicBezTo>
                <a:cubicBezTo>
                  <a:pt x="1387" y="977"/>
                  <a:pt x="1702" y="662"/>
                  <a:pt x="2080" y="662"/>
                </a:cubicBezTo>
                <a:close/>
                <a:moveTo>
                  <a:pt x="2080" y="2773"/>
                </a:moveTo>
                <a:cubicBezTo>
                  <a:pt x="2836" y="2773"/>
                  <a:pt x="3466" y="3403"/>
                  <a:pt x="3466" y="4127"/>
                </a:cubicBezTo>
                <a:lnTo>
                  <a:pt x="662" y="4127"/>
                </a:lnTo>
                <a:cubicBezTo>
                  <a:pt x="662" y="3403"/>
                  <a:pt x="1293" y="2773"/>
                  <a:pt x="2080" y="2773"/>
                </a:cubicBezTo>
                <a:close/>
                <a:moveTo>
                  <a:pt x="2112" y="0"/>
                </a:moveTo>
                <a:cubicBezTo>
                  <a:pt x="1387" y="0"/>
                  <a:pt x="757" y="630"/>
                  <a:pt x="757" y="1386"/>
                </a:cubicBezTo>
                <a:cubicBezTo>
                  <a:pt x="757" y="1733"/>
                  <a:pt x="915" y="2079"/>
                  <a:pt x="1135" y="2332"/>
                </a:cubicBezTo>
                <a:cubicBezTo>
                  <a:pt x="505" y="2678"/>
                  <a:pt x="64" y="3340"/>
                  <a:pt x="64" y="4127"/>
                </a:cubicBezTo>
                <a:lnTo>
                  <a:pt x="64" y="4505"/>
                </a:lnTo>
                <a:cubicBezTo>
                  <a:pt x="1" y="4694"/>
                  <a:pt x="158" y="4852"/>
                  <a:pt x="347" y="4852"/>
                </a:cubicBezTo>
                <a:lnTo>
                  <a:pt x="3813" y="4852"/>
                </a:lnTo>
                <a:cubicBezTo>
                  <a:pt x="4002" y="4852"/>
                  <a:pt x="4160" y="4694"/>
                  <a:pt x="4160" y="4505"/>
                </a:cubicBezTo>
                <a:lnTo>
                  <a:pt x="4160" y="4127"/>
                </a:lnTo>
                <a:cubicBezTo>
                  <a:pt x="4160" y="3340"/>
                  <a:pt x="3750" y="2678"/>
                  <a:pt x="3120" y="2332"/>
                </a:cubicBezTo>
                <a:cubicBezTo>
                  <a:pt x="3340" y="2079"/>
                  <a:pt x="3498" y="1733"/>
                  <a:pt x="3498" y="1386"/>
                </a:cubicBezTo>
                <a:cubicBezTo>
                  <a:pt x="3498" y="630"/>
                  <a:pt x="2868" y="0"/>
                  <a:pt x="21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Segoe"/>
              <a:ea typeface="+mn-ea"/>
              <a:cs typeface="Arial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A03D5C-F47C-6488-17E8-86D35D9ED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549" y="864140"/>
            <a:ext cx="3950180" cy="629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550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31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6759" y="3210639"/>
            <a:ext cx="5262920" cy="657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Contact Us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6759" y="4184213"/>
            <a:ext cx="6473190" cy="1564719"/>
          </a:xfrm>
          <a:prstGeom prst="roundRect">
            <a:avLst>
              <a:gd name="adj" fmla="val 565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954881" y="4402336"/>
            <a:ext cx="2631400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Address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54881" y="4857393"/>
            <a:ext cx="6036945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600" dirty="0">
                <a:solidFill>
                  <a:schemeClr val="bg1"/>
                </a:solidFill>
                <a:latin typeface="Merriweather" panose="00000500000000000000" pitchFamily="2" charset="0"/>
              </a:rPr>
              <a:t>Plot 15 block XV </a:t>
            </a:r>
            <a:endParaRPr lang="en-NG" sz="160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Merriweather" panose="00000500000000000000" pitchFamily="2" charset="0"/>
              </a:rPr>
              <a:t>Chief Abiodun </a:t>
            </a:r>
            <a:r>
              <a:rPr lang="en-US" sz="1600" dirty="0" err="1">
                <a:solidFill>
                  <a:schemeClr val="bg1"/>
                </a:solidFill>
                <a:latin typeface="Merriweather" panose="00000500000000000000" pitchFamily="2" charset="0"/>
              </a:rPr>
              <a:t>Yesufu</a:t>
            </a:r>
            <a:r>
              <a:rPr lang="en-US" sz="1600" dirty="0">
                <a:solidFill>
                  <a:schemeClr val="bg1"/>
                </a:solidFill>
                <a:latin typeface="Merriweather" panose="00000500000000000000" pitchFamily="2" charset="0"/>
              </a:rPr>
              <a:t> way, </a:t>
            </a:r>
            <a:endParaRPr lang="en-NG" sz="160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Merriweather" panose="00000500000000000000" pitchFamily="2" charset="0"/>
              </a:rPr>
              <a:t>Off </a:t>
            </a:r>
            <a:r>
              <a:rPr lang="en-US" sz="1600" dirty="0" err="1">
                <a:solidFill>
                  <a:schemeClr val="bg1"/>
                </a:solidFill>
                <a:latin typeface="Merriweather" panose="00000500000000000000" pitchFamily="2" charset="0"/>
              </a:rPr>
              <a:t>Oniru</a:t>
            </a:r>
            <a:r>
              <a:rPr lang="en-US" sz="1600" dirty="0">
                <a:solidFill>
                  <a:schemeClr val="bg1"/>
                </a:solidFill>
                <a:latin typeface="Merriweather" panose="00000500000000000000" pitchFamily="2" charset="0"/>
              </a:rPr>
              <a:t> market road, Lagos</a:t>
            </a:r>
          </a:p>
        </p:txBody>
      </p:sp>
      <p:sp>
        <p:nvSpPr>
          <p:cNvPr id="7" name="Shape 4"/>
          <p:cNvSpPr/>
          <p:nvPr/>
        </p:nvSpPr>
        <p:spPr>
          <a:xfrm>
            <a:off x="7420451" y="4184213"/>
            <a:ext cx="6473190" cy="1564719"/>
          </a:xfrm>
          <a:prstGeom prst="roundRect">
            <a:avLst>
              <a:gd name="adj" fmla="val 565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638574" y="4402336"/>
            <a:ext cx="2631400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Phone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638574" y="4857393"/>
            <a:ext cx="6036945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+234 803 324 9250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36759" y="5959435"/>
            <a:ext cx="6473190" cy="1690926"/>
          </a:xfrm>
          <a:prstGeom prst="roundRect">
            <a:avLst>
              <a:gd name="adj" fmla="val 522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954881" y="6177558"/>
            <a:ext cx="2631400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Email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54881" y="6632615"/>
            <a:ext cx="6036945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u="sng" dirty="0">
                <a:solidFill>
                  <a:schemeClr val="bg1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francisogosi@bluebytehospitality.com</a:t>
            </a:r>
            <a:endParaRPr lang="en-US" sz="1650" dirty="0">
              <a:solidFill>
                <a:schemeClr val="bg1"/>
              </a:solidFill>
            </a:endParaRPr>
          </a:p>
        </p:txBody>
      </p:sp>
      <p:sp>
        <p:nvSpPr>
          <p:cNvPr id="13" name="Text 10"/>
          <p:cNvSpPr/>
          <p:nvPr/>
        </p:nvSpPr>
        <p:spPr>
          <a:xfrm>
            <a:off x="954881" y="7095530"/>
            <a:ext cx="6036945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u="sng" dirty="0">
                <a:solidFill>
                  <a:schemeClr val="bg1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info@bluebytehospitality.com</a:t>
            </a:r>
            <a:endParaRPr lang="en-US" sz="1650" dirty="0">
              <a:solidFill>
                <a:schemeClr val="bg1"/>
              </a:solidFill>
            </a:endParaRPr>
          </a:p>
        </p:txBody>
      </p:sp>
      <p:sp>
        <p:nvSpPr>
          <p:cNvPr id="14" name="Shape 11"/>
          <p:cNvSpPr/>
          <p:nvPr/>
        </p:nvSpPr>
        <p:spPr>
          <a:xfrm>
            <a:off x="7420451" y="5959435"/>
            <a:ext cx="6473190" cy="1690926"/>
          </a:xfrm>
          <a:prstGeom prst="roundRect">
            <a:avLst>
              <a:gd name="adj" fmla="val 522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638574" y="6177558"/>
            <a:ext cx="2631400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Website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7638574" y="6632615"/>
            <a:ext cx="6036945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www.bluebytehospitality.com</a:t>
            </a:r>
            <a:endParaRPr lang="en-US" sz="1650" dirty="0"/>
          </a:p>
        </p:txBody>
      </p:sp>
      <p:pic>
        <p:nvPicPr>
          <p:cNvPr id="19" name="Picture 18" descr="A collection of logos of various brands&#10;&#10;AI-generated content may be incorrect.">
            <a:extLst>
              <a:ext uri="{FF2B5EF4-FFF2-40B4-BE49-F238E27FC236}">
                <a16:creationId xmlns:a16="http://schemas.microsoft.com/office/drawing/2014/main" id="{BA58EF8C-9FD2-8615-19E7-FFB55CE7B0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7421" y="156010"/>
            <a:ext cx="5519346" cy="38893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568</Words>
  <Application>Microsoft Office PowerPoint</Application>
  <PresentationFormat>Custom</PresentationFormat>
  <Paragraphs>102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Segoe</vt:lpstr>
      <vt:lpstr>Merriweather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Okiemute Agoreyo</dc:creator>
  <cp:lastModifiedBy>Ayodele Shoyoye</cp:lastModifiedBy>
  <cp:revision>10</cp:revision>
  <dcterms:created xsi:type="dcterms:W3CDTF">2025-06-02T14:43:13Z</dcterms:created>
  <dcterms:modified xsi:type="dcterms:W3CDTF">2025-06-09T00:07:45Z</dcterms:modified>
</cp:coreProperties>
</file>